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8DD3-ECD9-4C06-A2F6-764D8FB40506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605981-F89D-4B12-98B0-B36D0229B638}">
      <dgm:prSet/>
      <dgm:spPr/>
      <dgm:t>
        <a:bodyPr/>
        <a:lstStyle/>
        <a:p>
          <a:r>
            <a:rPr lang="fr-FR"/>
            <a:t>Le Conseil national d’évaluation du système scolaire (CNESCO) a publié en 2017 un rapport sur la qualité de vie à l’école. </a:t>
          </a:r>
          <a:endParaRPr lang="en-US"/>
        </a:p>
      </dgm:t>
    </dgm:pt>
    <dgm:pt modelId="{5780A144-5E5A-427D-9FB0-5DA43E5D9481}" type="parTrans" cxnId="{4D6B4B4B-0964-4DD6-94CA-D18EED7E7ACA}">
      <dgm:prSet/>
      <dgm:spPr/>
      <dgm:t>
        <a:bodyPr/>
        <a:lstStyle/>
        <a:p>
          <a:endParaRPr lang="en-US"/>
        </a:p>
      </dgm:t>
    </dgm:pt>
    <dgm:pt modelId="{7B3F7F0D-BD45-4305-8AB8-06D596952EFB}" type="sibTrans" cxnId="{4D6B4B4B-0964-4DD6-94CA-D18EED7E7ACA}">
      <dgm:prSet/>
      <dgm:spPr/>
      <dgm:t>
        <a:bodyPr/>
        <a:lstStyle/>
        <a:p>
          <a:endParaRPr lang="en-US"/>
        </a:p>
      </dgm:t>
    </dgm:pt>
    <dgm:pt modelId="{E93B3CF3-ABD2-415E-B9B4-FFE9F2A53019}">
      <dgm:prSet/>
      <dgm:spPr/>
      <dgm:t>
        <a:bodyPr/>
        <a:lstStyle/>
        <a:p>
          <a:r>
            <a:rPr lang="fr-FR" dirty="0"/>
            <a:t>Conclusion : </a:t>
          </a:r>
        </a:p>
        <a:p>
          <a:r>
            <a:rPr lang="fr-FR" dirty="0"/>
            <a:t>l’architecture d’un établissement influence le bien-être des élèves. </a:t>
          </a:r>
        </a:p>
        <a:p>
          <a:r>
            <a:rPr lang="fr-FR" dirty="0"/>
            <a:t>Dans cette étude, un établissement public sur quatre (27 %) considère que l’aménagement de son établissement ne contribue pas à créer un environnement propice au travail. </a:t>
          </a:r>
          <a:endParaRPr lang="en-US" dirty="0"/>
        </a:p>
      </dgm:t>
    </dgm:pt>
    <dgm:pt modelId="{4A529DF1-28BA-4A3C-9CE5-F4A752FDD36D}" type="parTrans" cxnId="{043B3275-29EB-44C9-B255-C46C5329E6E4}">
      <dgm:prSet/>
      <dgm:spPr/>
      <dgm:t>
        <a:bodyPr/>
        <a:lstStyle/>
        <a:p>
          <a:endParaRPr lang="en-US"/>
        </a:p>
      </dgm:t>
    </dgm:pt>
    <dgm:pt modelId="{A8A9C796-EE7B-4BAF-A610-A4BEC1CF366C}" type="sibTrans" cxnId="{043B3275-29EB-44C9-B255-C46C5329E6E4}">
      <dgm:prSet/>
      <dgm:spPr/>
      <dgm:t>
        <a:bodyPr/>
        <a:lstStyle/>
        <a:p>
          <a:endParaRPr lang="en-US"/>
        </a:p>
      </dgm:t>
    </dgm:pt>
    <dgm:pt modelId="{EDA3BD2E-FA4D-43D5-A234-E10E916CAC47}" type="pres">
      <dgm:prSet presAssocID="{517E8DD3-ECD9-4C06-A2F6-764D8FB405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9E789C9-E119-4F3F-A0A4-A4C9F8C61637}" type="pres">
      <dgm:prSet presAssocID="{AD605981-F89D-4B12-98B0-B36D0229B638}" presName="hierRoot1" presStyleCnt="0"/>
      <dgm:spPr/>
    </dgm:pt>
    <dgm:pt modelId="{2B556B9F-52E9-4313-9FA2-F8A4675EF6EC}" type="pres">
      <dgm:prSet presAssocID="{AD605981-F89D-4B12-98B0-B36D0229B638}" presName="composite" presStyleCnt="0"/>
      <dgm:spPr/>
    </dgm:pt>
    <dgm:pt modelId="{5639331A-B571-4511-9BC8-635E5D42B9CD}" type="pres">
      <dgm:prSet presAssocID="{AD605981-F89D-4B12-98B0-B36D0229B638}" presName="background" presStyleLbl="node0" presStyleIdx="0" presStyleCnt="2"/>
      <dgm:spPr/>
    </dgm:pt>
    <dgm:pt modelId="{CA3A0F17-62CF-47BD-A971-D13CD0279D61}" type="pres">
      <dgm:prSet presAssocID="{AD605981-F89D-4B12-98B0-B36D0229B638}" presName="text" presStyleLbl="fgAcc0" presStyleIdx="0" presStyleCnt="2">
        <dgm:presLayoutVars>
          <dgm:chPref val="3"/>
        </dgm:presLayoutVars>
      </dgm:prSet>
      <dgm:spPr/>
    </dgm:pt>
    <dgm:pt modelId="{2F3E3C09-8EEF-498B-8823-C38F4EE30D13}" type="pres">
      <dgm:prSet presAssocID="{AD605981-F89D-4B12-98B0-B36D0229B638}" presName="hierChild2" presStyleCnt="0"/>
      <dgm:spPr/>
    </dgm:pt>
    <dgm:pt modelId="{898677CC-B503-4CE6-9C9F-79C2ED977EB8}" type="pres">
      <dgm:prSet presAssocID="{E93B3CF3-ABD2-415E-B9B4-FFE9F2A53019}" presName="hierRoot1" presStyleCnt="0"/>
      <dgm:spPr/>
    </dgm:pt>
    <dgm:pt modelId="{B4A29E31-F415-4206-88F9-FC5BEC5C9742}" type="pres">
      <dgm:prSet presAssocID="{E93B3CF3-ABD2-415E-B9B4-FFE9F2A53019}" presName="composite" presStyleCnt="0"/>
      <dgm:spPr/>
    </dgm:pt>
    <dgm:pt modelId="{E94885D4-1082-495D-86B9-55B4DA94D0AA}" type="pres">
      <dgm:prSet presAssocID="{E93B3CF3-ABD2-415E-B9B4-FFE9F2A53019}" presName="background" presStyleLbl="node0" presStyleIdx="1" presStyleCnt="2"/>
      <dgm:spPr/>
    </dgm:pt>
    <dgm:pt modelId="{14C98075-55A3-4222-AFB6-13114EAC3797}" type="pres">
      <dgm:prSet presAssocID="{E93B3CF3-ABD2-415E-B9B4-FFE9F2A53019}" presName="text" presStyleLbl="fgAcc0" presStyleIdx="1" presStyleCnt="2">
        <dgm:presLayoutVars>
          <dgm:chPref val="3"/>
        </dgm:presLayoutVars>
      </dgm:prSet>
      <dgm:spPr/>
    </dgm:pt>
    <dgm:pt modelId="{71C3DE1F-83EB-4F04-A65A-84D47BED0A4A}" type="pres">
      <dgm:prSet presAssocID="{E93B3CF3-ABD2-415E-B9B4-FFE9F2A53019}" presName="hierChild2" presStyleCnt="0"/>
      <dgm:spPr/>
    </dgm:pt>
  </dgm:ptLst>
  <dgm:cxnLst>
    <dgm:cxn modelId="{2DB0B326-21AC-4215-BDA9-A03C00705066}" type="presOf" srcId="{E93B3CF3-ABD2-415E-B9B4-FFE9F2A53019}" destId="{14C98075-55A3-4222-AFB6-13114EAC3797}" srcOrd="0" destOrd="0" presId="urn:microsoft.com/office/officeart/2005/8/layout/hierarchy1"/>
    <dgm:cxn modelId="{FFF24043-273A-464F-8456-0914C04F438B}" type="presOf" srcId="{517E8DD3-ECD9-4C06-A2F6-764D8FB40506}" destId="{EDA3BD2E-FA4D-43D5-A234-E10E916CAC47}" srcOrd="0" destOrd="0" presId="urn:microsoft.com/office/officeart/2005/8/layout/hierarchy1"/>
    <dgm:cxn modelId="{4D6B4B4B-0964-4DD6-94CA-D18EED7E7ACA}" srcId="{517E8DD3-ECD9-4C06-A2F6-764D8FB40506}" destId="{AD605981-F89D-4B12-98B0-B36D0229B638}" srcOrd="0" destOrd="0" parTransId="{5780A144-5E5A-427D-9FB0-5DA43E5D9481}" sibTransId="{7B3F7F0D-BD45-4305-8AB8-06D596952EFB}"/>
    <dgm:cxn modelId="{D5A9334F-FAB5-4D3A-8212-BFE25CC115EB}" type="presOf" srcId="{AD605981-F89D-4B12-98B0-B36D0229B638}" destId="{CA3A0F17-62CF-47BD-A971-D13CD0279D61}" srcOrd="0" destOrd="0" presId="urn:microsoft.com/office/officeart/2005/8/layout/hierarchy1"/>
    <dgm:cxn modelId="{043B3275-29EB-44C9-B255-C46C5329E6E4}" srcId="{517E8DD3-ECD9-4C06-A2F6-764D8FB40506}" destId="{E93B3CF3-ABD2-415E-B9B4-FFE9F2A53019}" srcOrd="1" destOrd="0" parTransId="{4A529DF1-28BA-4A3C-9CE5-F4A752FDD36D}" sibTransId="{A8A9C796-EE7B-4BAF-A610-A4BEC1CF366C}"/>
    <dgm:cxn modelId="{156657E8-25E2-415C-955B-22F35137FD69}" type="presParOf" srcId="{EDA3BD2E-FA4D-43D5-A234-E10E916CAC47}" destId="{A9E789C9-E119-4F3F-A0A4-A4C9F8C61637}" srcOrd="0" destOrd="0" presId="urn:microsoft.com/office/officeart/2005/8/layout/hierarchy1"/>
    <dgm:cxn modelId="{6BE9CF9D-3770-407A-B4D9-0B018449495D}" type="presParOf" srcId="{A9E789C9-E119-4F3F-A0A4-A4C9F8C61637}" destId="{2B556B9F-52E9-4313-9FA2-F8A4675EF6EC}" srcOrd="0" destOrd="0" presId="urn:microsoft.com/office/officeart/2005/8/layout/hierarchy1"/>
    <dgm:cxn modelId="{F2434EB1-BEA1-46F7-ABA4-F62ADA4BFA8F}" type="presParOf" srcId="{2B556B9F-52E9-4313-9FA2-F8A4675EF6EC}" destId="{5639331A-B571-4511-9BC8-635E5D42B9CD}" srcOrd="0" destOrd="0" presId="urn:microsoft.com/office/officeart/2005/8/layout/hierarchy1"/>
    <dgm:cxn modelId="{6EC57D4A-59E1-4494-94DB-56E1A6C77B53}" type="presParOf" srcId="{2B556B9F-52E9-4313-9FA2-F8A4675EF6EC}" destId="{CA3A0F17-62CF-47BD-A971-D13CD0279D61}" srcOrd="1" destOrd="0" presId="urn:microsoft.com/office/officeart/2005/8/layout/hierarchy1"/>
    <dgm:cxn modelId="{7352DC47-0F26-4253-B62A-69318574D3D2}" type="presParOf" srcId="{A9E789C9-E119-4F3F-A0A4-A4C9F8C61637}" destId="{2F3E3C09-8EEF-498B-8823-C38F4EE30D13}" srcOrd="1" destOrd="0" presId="urn:microsoft.com/office/officeart/2005/8/layout/hierarchy1"/>
    <dgm:cxn modelId="{3BDB5E26-2E20-47EA-90FC-6AF65C94C3DB}" type="presParOf" srcId="{EDA3BD2E-FA4D-43D5-A234-E10E916CAC47}" destId="{898677CC-B503-4CE6-9C9F-79C2ED977EB8}" srcOrd="1" destOrd="0" presId="urn:microsoft.com/office/officeart/2005/8/layout/hierarchy1"/>
    <dgm:cxn modelId="{5ABDB3D0-1295-41BD-A352-B7F993F0BA40}" type="presParOf" srcId="{898677CC-B503-4CE6-9C9F-79C2ED977EB8}" destId="{B4A29E31-F415-4206-88F9-FC5BEC5C9742}" srcOrd="0" destOrd="0" presId="urn:microsoft.com/office/officeart/2005/8/layout/hierarchy1"/>
    <dgm:cxn modelId="{FDCF7F22-B8DD-4116-BF86-6F60F5BCC47B}" type="presParOf" srcId="{B4A29E31-F415-4206-88F9-FC5BEC5C9742}" destId="{E94885D4-1082-495D-86B9-55B4DA94D0AA}" srcOrd="0" destOrd="0" presId="urn:microsoft.com/office/officeart/2005/8/layout/hierarchy1"/>
    <dgm:cxn modelId="{A4CDF538-5777-4963-929F-9637B4902234}" type="presParOf" srcId="{B4A29E31-F415-4206-88F9-FC5BEC5C9742}" destId="{14C98075-55A3-4222-AFB6-13114EAC3797}" srcOrd="1" destOrd="0" presId="urn:microsoft.com/office/officeart/2005/8/layout/hierarchy1"/>
    <dgm:cxn modelId="{FF1186EC-A892-4E0B-8026-4176DE88FB8B}" type="presParOf" srcId="{898677CC-B503-4CE6-9C9F-79C2ED977EB8}" destId="{71C3DE1F-83EB-4F04-A65A-84D47BED0A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39A947-3645-4D98-97E4-EEF5BF3849F7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109D6E-412F-460B-B023-5533BE1AD6EF}">
      <dgm:prSet/>
      <dgm:spPr/>
      <dgm:t>
        <a:bodyPr/>
        <a:lstStyle/>
        <a:p>
          <a:r>
            <a:rPr lang="fr-FR" dirty="0"/>
            <a:t>AXE 1 </a:t>
          </a:r>
          <a:r>
            <a:rPr lang="fr-FR" dirty="0">
              <a:sym typeface="Wingdings" panose="05000000000000000000" pitchFamily="2" charset="2"/>
            </a:rPr>
            <a:t></a:t>
          </a:r>
          <a:r>
            <a:rPr lang="fr-FR" dirty="0"/>
            <a:t> LA REUSSITE DE TOUS </a:t>
          </a:r>
        </a:p>
        <a:p>
          <a:r>
            <a:rPr lang="fr-FR" dirty="0"/>
            <a:t>Déjouer les déterminismes pour permettre à tout élève de réussir</a:t>
          </a:r>
          <a:endParaRPr lang="en-US" dirty="0"/>
        </a:p>
      </dgm:t>
    </dgm:pt>
    <dgm:pt modelId="{6709C0A4-ACC7-4B26-AEBB-FE176CE6F674}" type="parTrans" cxnId="{58BF25E5-51CA-4562-920A-609A2CFB2C08}">
      <dgm:prSet/>
      <dgm:spPr/>
      <dgm:t>
        <a:bodyPr/>
        <a:lstStyle/>
        <a:p>
          <a:endParaRPr lang="en-US"/>
        </a:p>
      </dgm:t>
    </dgm:pt>
    <dgm:pt modelId="{595284B8-7862-4B4E-AAF5-821A3ECCED0A}" type="sibTrans" cxnId="{58BF25E5-51CA-4562-920A-609A2CFB2C0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AE5DEB3-7E7A-4E6E-93D0-997A2DAA03DF}">
      <dgm:prSet/>
      <dgm:spPr/>
      <dgm:t>
        <a:bodyPr/>
        <a:lstStyle/>
        <a:p>
          <a:r>
            <a:rPr lang="fr-FR" dirty="0"/>
            <a:t>AXE 2 </a:t>
          </a:r>
          <a:r>
            <a:rPr lang="fr-FR" dirty="0">
              <a:sym typeface="Wingdings" panose="05000000000000000000" pitchFamily="2" charset="2"/>
            </a:rPr>
            <a:t></a:t>
          </a:r>
          <a:r>
            <a:rPr lang="fr-FR" dirty="0"/>
            <a:t> L’EXCELLENCE POUR TOUS</a:t>
          </a:r>
        </a:p>
        <a:p>
          <a:r>
            <a:rPr lang="fr-FR" dirty="0"/>
            <a:t>Permettre à chacun de réaliser un parcours ambitieux et insérant</a:t>
          </a:r>
          <a:endParaRPr lang="en-US" dirty="0"/>
        </a:p>
      </dgm:t>
    </dgm:pt>
    <dgm:pt modelId="{31257064-9561-4CE8-8B0A-41632D9D937C}" type="parTrans" cxnId="{00AA2AF6-96AD-49B3-931A-3E986AA40DCD}">
      <dgm:prSet/>
      <dgm:spPr/>
      <dgm:t>
        <a:bodyPr/>
        <a:lstStyle/>
        <a:p>
          <a:endParaRPr lang="en-US"/>
        </a:p>
      </dgm:t>
    </dgm:pt>
    <dgm:pt modelId="{5C8DC7C1-EBF5-4C10-8763-24F338509866}" type="sibTrans" cxnId="{00AA2AF6-96AD-49B3-931A-3E986AA40DC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1860B92-858D-454F-8FFD-0BD1FE43732E}">
      <dgm:prSet/>
      <dgm:spPr/>
      <dgm:t>
        <a:bodyPr/>
        <a:lstStyle/>
        <a:p>
          <a:r>
            <a:rPr lang="fr-FR" dirty="0"/>
            <a:t>AXE 3 </a:t>
          </a:r>
          <a:r>
            <a:rPr lang="fr-FR" dirty="0">
              <a:sym typeface="Wingdings" panose="05000000000000000000" pitchFamily="2" charset="2"/>
            </a:rPr>
            <a:t></a:t>
          </a:r>
          <a:r>
            <a:rPr lang="fr-FR" dirty="0"/>
            <a:t> LA PERFORMANCE AU SERVICE DE TOUS </a:t>
          </a:r>
        </a:p>
        <a:p>
          <a:r>
            <a:rPr lang="fr-FR" dirty="0"/>
            <a:t>Rendre le service plus efficace </a:t>
          </a:r>
          <a:endParaRPr lang="en-US" dirty="0"/>
        </a:p>
      </dgm:t>
    </dgm:pt>
    <dgm:pt modelId="{ACA991F4-0213-4D3F-835B-C78AFAB392CF}" type="parTrans" cxnId="{CA0696B0-98B7-4F96-801B-95C6139589C0}">
      <dgm:prSet/>
      <dgm:spPr/>
      <dgm:t>
        <a:bodyPr/>
        <a:lstStyle/>
        <a:p>
          <a:endParaRPr lang="en-US"/>
        </a:p>
      </dgm:t>
    </dgm:pt>
    <dgm:pt modelId="{5544554F-9FB7-4816-B94A-49FD0DF095EE}" type="sibTrans" cxnId="{CA0696B0-98B7-4F96-801B-95C6139589C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F08903E-A4D5-444E-8674-9DD64D5E8397}" type="pres">
      <dgm:prSet presAssocID="{B739A947-3645-4D98-97E4-EEF5BF3849F7}" presName="Name0" presStyleCnt="0">
        <dgm:presLayoutVars>
          <dgm:animLvl val="lvl"/>
          <dgm:resizeHandles val="exact"/>
        </dgm:presLayoutVars>
      </dgm:prSet>
      <dgm:spPr/>
    </dgm:pt>
    <dgm:pt modelId="{11384F51-0D7B-40A6-9B26-2FFC68E88219}" type="pres">
      <dgm:prSet presAssocID="{5D109D6E-412F-460B-B023-5533BE1AD6EF}" presName="compositeNode" presStyleCnt="0">
        <dgm:presLayoutVars>
          <dgm:bulletEnabled val="1"/>
        </dgm:presLayoutVars>
      </dgm:prSet>
      <dgm:spPr/>
    </dgm:pt>
    <dgm:pt modelId="{47E9293F-EB1C-4E58-B857-4B27572369C5}" type="pres">
      <dgm:prSet presAssocID="{5D109D6E-412F-460B-B023-5533BE1AD6EF}" presName="bgRect" presStyleLbl="bgAccFollowNode1" presStyleIdx="0" presStyleCnt="3"/>
      <dgm:spPr/>
    </dgm:pt>
    <dgm:pt modelId="{C65BB5BD-1432-4A52-81D9-41638D53549B}" type="pres">
      <dgm:prSet presAssocID="{595284B8-7862-4B4E-AAF5-821A3ECCED0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FF974AEF-B744-4664-B178-F271B64D467D}" type="pres">
      <dgm:prSet presAssocID="{5D109D6E-412F-460B-B023-5533BE1AD6EF}" presName="bottomLine" presStyleLbl="alignNode1" presStyleIdx="1" presStyleCnt="6">
        <dgm:presLayoutVars/>
      </dgm:prSet>
      <dgm:spPr/>
    </dgm:pt>
    <dgm:pt modelId="{746CA76F-C3D6-4236-9FB6-4D9D53B83523}" type="pres">
      <dgm:prSet presAssocID="{5D109D6E-412F-460B-B023-5533BE1AD6EF}" presName="nodeText" presStyleLbl="bgAccFollowNode1" presStyleIdx="0" presStyleCnt="3">
        <dgm:presLayoutVars>
          <dgm:bulletEnabled val="1"/>
        </dgm:presLayoutVars>
      </dgm:prSet>
      <dgm:spPr/>
    </dgm:pt>
    <dgm:pt modelId="{F047EF44-26FC-4428-9519-4ECAB899A1AC}" type="pres">
      <dgm:prSet presAssocID="{595284B8-7862-4B4E-AAF5-821A3ECCED0A}" presName="sibTrans" presStyleCnt="0"/>
      <dgm:spPr/>
    </dgm:pt>
    <dgm:pt modelId="{19513116-C270-4455-B4E8-0AB97EFC6580}" type="pres">
      <dgm:prSet presAssocID="{EAE5DEB3-7E7A-4E6E-93D0-997A2DAA03DF}" presName="compositeNode" presStyleCnt="0">
        <dgm:presLayoutVars>
          <dgm:bulletEnabled val="1"/>
        </dgm:presLayoutVars>
      </dgm:prSet>
      <dgm:spPr/>
    </dgm:pt>
    <dgm:pt modelId="{A6C63687-8DB9-444B-B2F4-6DF3E51CB2F8}" type="pres">
      <dgm:prSet presAssocID="{EAE5DEB3-7E7A-4E6E-93D0-997A2DAA03DF}" presName="bgRect" presStyleLbl="bgAccFollowNode1" presStyleIdx="1" presStyleCnt="3"/>
      <dgm:spPr/>
    </dgm:pt>
    <dgm:pt modelId="{FBE21B4A-3821-4EDD-9B12-89CBE579D88D}" type="pres">
      <dgm:prSet presAssocID="{5C8DC7C1-EBF5-4C10-8763-24F338509866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8CABD237-7DBA-47F6-8F72-E31C1AD3569A}" type="pres">
      <dgm:prSet presAssocID="{EAE5DEB3-7E7A-4E6E-93D0-997A2DAA03DF}" presName="bottomLine" presStyleLbl="alignNode1" presStyleIdx="3" presStyleCnt="6">
        <dgm:presLayoutVars/>
      </dgm:prSet>
      <dgm:spPr/>
    </dgm:pt>
    <dgm:pt modelId="{4496CF64-8937-4730-8FB8-BF4C9D64ABB1}" type="pres">
      <dgm:prSet presAssocID="{EAE5DEB3-7E7A-4E6E-93D0-997A2DAA03DF}" presName="nodeText" presStyleLbl="bgAccFollowNode1" presStyleIdx="1" presStyleCnt="3">
        <dgm:presLayoutVars>
          <dgm:bulletEnabled val="1"/>
        </dgm:presLayoutVars>
      </dgm:prSet>
      <dgm:spPr/>
    </dgm:pt>
    <dgm:pt modelId="{46BD5A3C-7730-4E07-83EB-C7FD536CD64D}" type="pres">
      <dgm:prSet presAssocID="{5C8DC7C1-EBF5-4C10-8763-24F338509866}" presName="sibTrans" presStyleCnt="0"/>
      <dgm:spPr/>
    </dgm:pt>
    <dgm:pt modelId="{0062D798-D515-4A31-AE55-98F146E89EAB}" type="pres">
      <dgm:prSet presAssocID="{01860B92-858D-454F-8FFD-0BD1FE43732E}" presName="compositeNode" presStyleCnt="0">
        <dgm:presLayoutVars>
          <dgm:bulletEnabled val="1"/>
        </dgm:presLayoutVars>
      </dgm:prSet>
      <dgm:spPr/>
    </dgm:pt>
    <dgm:pt modelId="{F8D85679-589D-43A0-8734-08B8C3B30A2C}" type="pres">
      <dgm:prSet presAssocID="{01860B92-858D-454F-8FFD-0BD1FE43732E}" presName="bgRect" presStyleLbl="bgAccFollowNode1" presStyleIdx="2" presStyleCnt="3"/>
      <dgm:spPr/>
    </dgm:pt>
    <dgm:pt modelId="{236482DD-A6F4-498B-9092-00C21B852CE3}" type="pres">
      <dgm:prSet presAssocID="{5544554F-9FB7-4816-B94A-49FD0DF095E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7202C30-0BBE-4D09-B27C-8E883E3F5A24}" type="pres">
      <dgm:prSet presAssocID="{01860B92-858D-454F-8FFD-0BD1FE43732E}" presName="bottomLine" presStyleLbl="alignNode1" presStyleIdx="5" presStyleCnt="6">
        <dgm:presLayoutVars/>
      </dgm:prSet>
      <dgm:spPr/>
    </dgm:pt>
    <dgm:pt modelId="{E4E613DA-F308-4771-80B2-DF07ED0FE6A7}" type="pres">
      <dgm:prSet presAssocID="{01860B92-858D-454F-8FFD-0BD1FE43732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0721647-A56C-42F3-9462-624B31CA1BFE}" type="presOf" srcId="{5C8DC7C1-EBF5-4C10-8763-24F338509866}" destId="{FBE21B4A-3821-4EDD-9B12-89CBE579D88D}" srcOrd="0" destOrd="0" presId="urn:microsoft.com/office/officeart/2016/7/layout/BasicLinearProcessNumbered"/>
    <dgm:cxn modelId="{8049E068-BE11-4184-B120-E27CB0E29B09}" type="presOf" srcId="{595284B8-7862-4B4E-AAF5-821A3ECCED0A}" destId="{C65BB5BD-1432-4A52-81D9-41638D53549B}" srcOrd="0" destOrd="0" presId="urn:microsoft.com/office/officeart/2016/7/layout/BasicLinearProcessNumbered"/>
    <dgm:cxn modelId="{A1D7DE5A-4AE8-4599-93F7-3A2A76B27A7A}" type="presOf" srcId="{5D109D6E-412F-460B-B023-5533BE1AD6EF}" destId="{47E9293F-EB1C-4E58-B857-4B27572369C5}" srcOrd="0" destOrd="0" presId="urn:microsoft.com/office/officeart/2016/7/layout/BasicLinearProcessNumbered"/>
    <dgm:cxn modelId="{8CCAC180-2BAC-41BE-AABD-5730D7F64C13}" type="presOf" srcId="{EAE5DEB3-7E7A-4E6E-93D0-997A2DAA03DF}" destId="{4496CF64-8937-4730-8FB8-BF4C9D64ABB1}" srcOrd="1" destOrd="0" presId="urn:microsoft.com/office/officeart/2016/7/layout/BasicLinearProcessNumbered"/>
    <dgm:cxn modelId="{E2AACC87-2C5B-497F-A3E2-B08D50C564DA}" type="presOf" srcId="{01860B92-858D-454F-8FFD-0BD1FE43732E}" destId="{E4E613DA-F308-4771-80B2-DF07ED0FE6A7}" srcOrd="1" destOrd="0" presId="urn:microsoft.com/office/officeart/2016/7/layout/BasicLinearProcessNumbered"/>
    <dgm:cxn modelId="{F93A15AB-3347-4C25-AE95-CAC678D6E2E1}" type="presOf" srcId="{EAE5DEB3-7E7A-4E6E-93D0-997A2DAA03DF}" destId="{A6C63687-8DB9-444B-B2F4-6DF3E51CB2F8}" srcOrd="0" destOrd="0" presId="urn:microsoft.com/office/officeart/2016/7/layout/BasicLinearProcessNumbered"/>
    <dgm:cxn modelId="{CA0696B0-98B7-4F96-801B-95C6139589C0}" srcId="{B739A947-3645-4D98-97E4-EEF5BF3849F7}" destId="{01860B92-858D-454F-8FFD-0BD1FE43732E}" srcOrd="2" destOrd="0" parTransId="{ACA991F4-0213-4D3F-835B-C78AFAB392CF}" sibTransId="{5544554F-9FB7-4816-B94A-49FD0DF095EE}"/>
    <dgm:cxn modelId="{897DA2B0-761C-4696-9F79-683079F96F70}" type="presOf" srcId="{5544554F-9FB7-4816-B94A-49FD0DF095EE}" destId="{236482DD-A6F4-498B-9092-00C21B852CE3}" srcOrd="0" destOrd="0" presId="urn:microsoft.com/office/officeart/2016/7/layout/BasicLinearProcessNumbered"/>
    <dgm:cxn modelId="{15D4C2C1-B20D-4AA0-A5AB-7953122AED9E}" type="presOf" srcId="{B739A947-3645-4D98-97E4-EEF5BF3849F7}" destId="{2F08903E-A4D5-444E-8674-9DD64D5E8397}" srcOrd="0" destOrd="0" presId="urn:microsoft.com/office/officeart/2016/7/layout/BasicLinearProcessNumbered"/>
    <dgm:cxn modelId="{AC993CE2-C8EB-408C-B278-6978A204082F}" type="presOf" srcId="{5D109D6E-412F-460B-B023-5533BE1AD6EF}" destId="{746CA76F-C3D6-4236-9FB6-4D9D53B83523}" srcOrd="1" destOrd="0" presId="urn:microsoft.com/office/officeart/2016/7/layout/BasicLinearProcessNumbered"/>
    <dgm:cxn modelId="{58BF25E5-51CA-4562-920A-609A2CFB2C08}" srcId="{B739A947-3645-4D98-97E4-EEF5BF3849F7}" destId="{5D109D6E-412F-460B-B023-5533BE1AD6EF}" srcOrd="0" destOrd="0" parTransId="{6709C0A4-ACC7-4B26-AEBB-FE176CE6F674}" sibTransId="{595284B8-7862-4B4E-AAF5-821A3ECCED0A}"/>
    <dgm:cxn modelId="{00AA2AF6-96AD-49B3-931A-3E986AA40DCD}" srcId="{B739A947-3645-4D98-97E4-EEF5BF3849F7}" destId="{EAE5DEB3-7E7A-4E6E-93D0-997A2DAA03DF}" srcOrd="1" destOrd="0" parTransId="{31257064-9561-4CE8-8B0A-41632D9D937C}" sibTransId="{5C8DC7C1-EBF5-4C10-8763-24F338509866}"/>
    <dgm:cxn modelId="{C11D75F7-6BBF-4604-BB5A-F0152AB2C6B3}" type="presOf" srcId="{01860B92-858D-454F-8FFD-0BD1FE43732E}" destId="{F8D85679-589D-43A0-8734-08B8C3B30A2C}" srcOrd="0" destOrd="0" presId="urn:microsoft.com/office/officeart/2016/7/layout/BasicLinearProcessNumbered"/>
    <dgm:cxn modelId="{20EE1919-0726-4BDC-A4E0-643D559EA839}" type="presParOf" srcId="{2F08903E-A4D5-444E-8674-9DD64D5E8397}" destId="{11384F51-0D7B-40A6-9B26-2FFC68E88219}" srcOrd="0" destOrd="0" presId="urn:microsoft.com/office/officeart/2016/7/layout/BasicLinearProcessNumbered"/>
    <dgm:cxn modelId="{9F9BDCD8-21B9-4A7F-A022-2FB0C9B46687}" type="presParOf" srcId="{11384F51-0D7B-40A6-9B26-2FFC68E88219}" destId="{47E9293F-EB1C-4E58-B857-4B27572369C5}" srcOrd="0" destOrd="0" presId="urn:microsoft.com/office/officeart/2016/7/layout/BasicLinearProcessNumbered"/>
    <dgm:cxn modelId="{43FFFDB8-1265-4867-B6F9-49EA9F519271}" type="presParOf" srcId="{11384F51-0D7B-40A6-9B26-2FFC68E88219}" destId="{C65BB5BD-1432-4A52-81D9-41638D53549B}" srcOrd="1" destOrd="0" presId="urn:microsoft.com/office/officeart/2016/7/layout/BasicLinearProcessNumbered"/>
    <dgm:cxn modelId="{5EEFE7DD-1C69-45CC-9DB7-3A66AAB58577}" type="presParOf" srcId="{11384F51-0D7B-40A6-9B26-2FFC68E88219}" destId="{FF974AEF-B744-4664-B178-F271B64D467D}" srcOrd="2" destOrd="0" presId="urn:microsoft.com/office/officeart/2016/7/layout/BasicLinearProcessNumbered"/>
    <dgm:cxn modelId="{0108733E-059C-4737-BC59-7938691B5EAE}" type="presParOf" srcId="{11384F51-0D7B-40A6-9B26-2FFC68E88219}" destId="{746CA76F-C3D6-4236-9FB6-4D9D53B83523}" srcOrd="3" destOrd="0" presId="urn:microsoft.com/office/officeart/2016/7/layout/BasicLinearProcessNumbered"/>
    <dgm:cxn modelId="{A32677A3-7A8A-404A-92CB-003094AC072C}" type="presParOf" srcId="{2F08903E-A4D5-444E-8674-9DD64D5E8397}" destId="{F047EF44-26FC-4428-9519-4ECAB899A1AC}" srcOrd="1" destOrd="0" presId="urn:microsoft.com/office/officeart/2016/7/layout/BasicLinearProcessNumbered"/>
    <dgm:cxn modelId="{3DDEDFC8-E5D4-4223-AEA0-D7AA6A95E508}" type="presParOf" srcId="{2F08903E-A4D5-444E-8674-9DD64D5E8397}" destId="{19513116-C270-4455-B4E8-0AB97EFC6580}" srcOrd="2" destOrd="0" presId="urn:microsoft.com/office/officeart/2016/7/layout/BasicLinearProcessNumbered"/>
    <dgm:cxn modelId="{49221C91-CF8A-4233-80F9-85AEDB890255}" type="presParOf" srcId="{19513116-C270-4455-B4E8-0AB97EFC6580}" destId="{A6C63687-8DB9-444B-B2F4-6DF3E51CB2F8}" srcOrd="0" destOrd="0" presId="urn:microsoft.com/office/officeart/2016/7/layout/BasicLinearProcessNumbered"/>
    <dgm:cxn modelId="{CB29CEAB-D4E9-4DC1-8B3A-6B5566C108FE}" type="presParOf" srcId="{19513116-C270-4455-B4E8-0AB97EFC6580}" destId="{FBE21B4A-3821-4EDD-9B12-89CBE579D88D}" srcOrd="1" destOrd="0" presId="urn:microsoft.com/office/officeart/2016/7/layout/BasicLinearProcessNumbered"/>
    <dgm:cxn modelId="{F2C3C9C6-08B6-4777-93D5-4315E9817622}" type="presParOf" srcId="{19513116-C270-4455-B4E8-0AB97EFC6580}" destId="{8CABD237-7DBA-47F6-8F72-E31C1AD3569A}" srcOrd="2" destOrd="0" presId="urn:microsoft.com/office/officeart/2016/7/layout/BasicLinearProcessNumbered"/>
    <dgm:cxn modelId="{47B39740-90CD-4989-9D07-AA12880CB0FE}" type="presParOf" srcId="{19513116-C270-4455-B4E8-0AB97EFC6580}" destId="{4496CF64-8937-4730-8FB8-BF4C9D64ABB1}" srcOrd="3" destOrd="0" presId="urn:microsoft.com/office/officeart/2016/7/layout/BasicLinearProcessNumbered"/>
    <dgm:cxn modelId="{7236702E-1B99-4ED7-85A5-023204EB5AFD}" type="presParOf" srcId="{2F08903E-A4D5-444E-8674-9DD64D5E8397}" destId="{46BD5A3C-7730-4E07-83EB-C7FD536CD64D}" srcOrd="3" destOrd="0" presId="urn:microsoft.com/office/officeart/2016/7/layout/BasicLinearProcessNumbered"/>
    <dgm:cxn modelId="{E219CE0C-228F-4AA0-A8D5-91DACA5B7B90}" type="presParOf" srcId="{2F08903E-A4D5-444E-8674-9DD64D5E8397}" destId="{0062D798-D515-4A31-AE55-98F146E89EAB}" srcOrd="4" destOrd="0" presId="urn:microsoft.com/office/officeart/2016/7/layout/BasicLinearProcessNumbered"/>
    <dgm:cxn modelId="{9B90ABDB-89D0-43F3-913B-784CD9F0ED40}" type="presParOf" srcId="{0062D798-D515-4A31-AE55-98F146E89EAB}" destId="{F8D85679-589D-43A0-8734-08B8C3B30A2C}" srcOrd="0" destOrd="0" presId="urn:microsoft.com/office/officeart/2016/7/layout/BasicLinearProcessNumbered"/>
    <dgm:cxn modelId="{13A1576A-7924-4DE5-8EFC-6DD0ED707585}" type="presParOf" srcId="{0062D798-D515-4A31-AE55-98F146E89EAB}" destId="{236482DD-A6F4-498B-9092-00C21B852CE3}" srcOrd="1" destOrd="0" presId="urn:microsoft.com/office/officeart/2016/7/layout/BasicLinearProcessNumbered"/>
    <dgm:cxn modelId="{787DC6A2-83A0-4A96-ABD9-13A527E79C66}" type="presParOf" srcId="{0062D798-D515-4A31-AE55-98F146E89EAB}" destId="{27202C30-0BBE-4D09-B27C-8E883E3F5A24}" srcOrd="2" destOrd="0" presId="urn:microsoft.com/office/officeart/2016/7/layout/BasicLinearProcessNumbered"/>
    <dgm:cxn modelId="{C20D90AB-6ABD-4F29-A9D3-2BC568CF9026}" type="presParOf" srcId="{0062D798-D515-4A31-AE55-98F146E89EAB}" destId="{E4E613DA-F308-4771-80B2-DF07ED0FE6A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9331A-B571-4511-9BC8-635E5D42B9CD}">
      <dsp:nvSpPr>
        <dsp:cNvPr id="0" name=""/>
        <dsp:cNvSpPr/>
      </dsp:nvSpPr>
      <dsp:spPr>
        <a:xfrm>
          <a:off x="1172" y="138496"/>
          <a:ext cx="4115155" cy="2613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3A0F17-62CF-47BD-A971-D13CD0279D61}">
      <dsp:nvSpPr>
        <dsp:cNvPr id="0" name=""/>
        <dsp:cNvSpPr/>
      </dsp:nvSpPr>
      <dsp:spPr>
        <a:xfrm>
          <a:off x="458411" y="572873"/>
          <a:ext cx="4115155" cy="2613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Le Conseil national d’évaluation du système scolaire (CNESCO) a publié en 2017 un rapport sur la qualité de vie à l’école. </a:t>
          </a:r>
          <a:endParaRPr lang="en-US" sz="1900" kern="1200"/>
        </a:p>
      </dsp:txBody>
      <dsp:txXfrm>
        <a:off x="534947" y="649409"/>
        <a:ext cx="3962083" cy="2460051"/>
      </dsp:txXfrm>
    </dsp:sp>
    <dsp:sp modelId="{E94885D4-1082-495D-86B9-55B4DA94D0AA}">
      <dsp:nvSpPr>
        <dsp:cNvPr id="0" name=""/>
        <dsp:cNvSpPr/>
      </dsp:nvSpPr>
      <dsp:spPr>
        <a:xfrm>
          <a:off x="5030807" y="138496"/>
          <a:ext cx="4115155" cy="2613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98075-55A3-4222-AFB6-13114EAC3797}">
      <dsp:nvSpPr>
        <dsp:cNvPr id="0" name=""/>
        <dsp:cNvSpPr/>
      </dsp:nvSpPr>
      <dsp:spPr>
        <a:xfrm>
          <a:off x="5488046" y="572873"/>
          <a:ext cx="4115155" cy="2613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Conclusion :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l’architecture d’un établissement influence le bien-être des élèves.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Dans cette étude, un établissement public sur quatre (27 %) considère que l’aménagement de son établissement ne contribue pas à créer un environnement propice au travail. </a:t>
          </a:r>
          <a:endParaRPr lang="en-US" sz="1900" kern="1200" dirty="0"/>
        </a:p>
      </dsp:txBody>
      <dsp:txXfrm>
        <a:off x="5564582" y="649409"/>
        <a:ext cx="3962083" cy="2460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9293F-EB1C-4E58-B857-4B27572369C5}">
      <dsp:nvSpPr>
        <dsp:cNvPr id="0" name=""/>
        <dsp:cNvSpPr/>
      </dsp:nvSpPr>
      <dsp:spPr>
        <a:xfrm>
          <a:off x="0" y="0"/>
          <a:ext cx="3001367" cy="332449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98" tIns="330200" rIns="23399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AXE 1 </a:t>
          </a:r>
          <a:r>
            <a:rPr lang="fr-FR" sz="1800" kern="1200" dirty="0">
              <a:sym typeface="Wingdings" panose="05000000000000000000" pitchFamily="2" charset="2"/>
            </a:rPr>
            <a:t></a:t>
          </a:r>
          <a:r>
            <a:rPr lang="fr-FR" sz="1800" kern="1200" dirty="0"/>
            <a:t> LA REUSSITE DE TOUS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Déjouer les déterminismes pour permettre à tout élève de réussir</a:t>
          </a:r>
          <a:endParaRPr lang="en-US" sz="1800" kern="1200" dirty="0"/>
        </a:p>
      </dsp:txBody>
      <dsp:txXfrm>
        <a:off x="0" y="1263307"/>
        <a:ext cx="3001367" cy="1994696"/>
      </dsp:txXfrm>
    </dsp:sp>
    <dsp:sp modelId="{C65BB5BD-1432-4A52-81D9-41638D53549B}">
      <dsp:nvSpPr>
        <dsp:cNvPr id="0" name=""/>
        <dsp:cNvSpPr/>
      </dsp:nvSpPr>
      <dsp:spPr>
        <a:xfrm>
          <a:off x="1002009" y="332449"/>
          <a:ext cx="997348" cy="99734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57" tIns="12700" rIns="7775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48067" y="478507"/>
        <a:ext cx="705232" cy="705232"/>
      </dsp:txXfrm>
    </dsp:sp>
    <dsp:sp modelId="{FF974AEF-B744-4664-B178-F271B64D467D}">
      <dsp:nvSpPr>
        <dsp:cNvPr id="0" name=""/>
        <dsp:cNvSpPr/>
      </dsp:nvSpPr>
      <dsp:spPr>
        <a:xfrm>
          <a:off x="0" y="3324422"/>
          <a:ext cx="3001367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C63687-8DB9-444B-B2F4-6DF3E51CB2F8}">
      <dsp:nvSpPr>
        <dsp:cNvPr id="0" name=""/>
        <dsp:cNvSpPr/>
      </dsp:nvSpPr>
      <dsp:spPr>
        <a:xfrm>
          <a:off x="3301503" y="0"/>
          <a:ext cx="3001367" cy="332449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98" tIns="330200" rIns="23399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AXE 2 </a:t>
          </a:r>
          <a:r>
            <a:rPr lang="fr-FR" sz="1800" kern="1200" dirty="0">
              <a:sym typeface="Wingdings" panose="05000000000000000000" pitchFamily="2" charset="2"/>
            </a:rPr>
            <a:t></a:t>
          </a:r>
          <a:r>
            <a:rPr lang="fr-FR" sz="1800" kern="1200" dirty="0"/>
            <a:t> L’EXCELLENCE POUR TOUS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Permettre à chacun de réaliser un parcours ambitieux et insérant</a:t>
          </a:r>
          <a:endParaRPr lang="en-US" sz="1800" kern="1200" dirty="0"/>
        </a:p>
      </dsp:txBody>
      <dsp:txXfrm>
        <a:off x="3301503" y="1263307"/>
        <a:ext cx="3001367" cy="1994696"/>
      </dsp:txXfrm>
    </dsp:sp>
    <dsp:sp modelId="{FBE21B4A-3821-4EDD-9B12-89CBE579D88D}">
      <dsp:nvSpPr>
        <dsp:cNvPr id="0" name=""/>
        <dsp:cNvSpPr/>
      </dsp:nvSpPr>
      <dsp:spPr>
        <a:xfrm>
          <a:off x="4303513" y="332449"/>
          <a:ext cx="997348" cy="99734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57" tIns="12700" rIns="7775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449571" y="478507"/>
        <a:ext cx="705232" cy="705232"/>
      </dsp:txXfrm>
    </dsp:sp>
    <dsp:sp modelId="{8CABD237-7DBA-47F6-8F72-E31C1AD3569A}">
      <dsp:nvSpPr>
        <dsp:cNvPr id="0" name=""/>
        <dsp:cNvSpPr/>
      </dsp:nvSpPr>
      <dsp:spPr>
        <a:xfrm>
          <a:off x="3301503" y="3324422"/>
          <a:ext cx="3001367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D85679-589D-43A0-8734-08B8C3B30A2C}">
      <dsp:nvSpPr>
        <dsp:cNvPr id="0" name=""/>
        <dsp:cNvSpPr/>
      </dsp:nvSpPr>
      <dsp:spPr>
        <a:xfrm>
          <a:off x="6603007" y="0"/>
          <a:ext cx="3001367" cy="332449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998" tIns="330200" rIns="23399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AXE 3 </a:t>
          </a:r>
          <a:r>
            <a:rPr lang="fr-FR" sz="1800" kern="1200" dirty="0">
              <a:sym typeface="Wingdings" panose="05000000000000000000" pitchFamily="2" charset="2"/>
            </a:rPr>
            <a:t></a:t>
          </a:r>
          <a:r>
            <a:rPr lang="fr-FR" sz="1800" kern="1200" dirty="0"/>
            <a:t> LA PERFORMANCE AU SERVICE DE TOUS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Rendre le service plus efficace </a:t>
          </a:r>
          <a:endParaRPr lang="en-US" sz="1800" kern="1200" dirty="0"/>
        </a:p>
      </dsp:txBody>
      <dsp:txXfrm>
        <a:off x="6603007" y="1263307"/>
        <a:ext cx="3001367" cy="1994696"/>
      </dsp:txXfrm>
    </dsp:sp>
    <dsp:sp modelId="{236482DD-A6F4-498B-9092-00C21B852CE3}">
      <dsp:nvSpPr>
        <dsp:cNvPr id="0" name=""/>
        <dsp:cNvSpPr/>
      </dsp:nvSpPr>
      <dsp:spPr>
        <a:xfrm>
          <a:off x="7605017" y="332449"/>
          <a:ext cx="997348" cy="99734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57" tIns="12700" rIns="7775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751075" y="478507"/>
        <a:ext cx="705232" cy="705232"/>
      </dsp:txXfrm>
    </dsp:sp>
    <dsp:sp modelId="{27202C30-0BBE-4D09-B27C-8E883E3F5A24}">
      <dsp:nvSpPr>
        <dsp:cNvPr id="0" name=""/>
        <dsp:cNvSpPr/>
      </dsp:nvSpPr>
      <dsp:spPr>
        <a:xfrm>
          <a:off x="6603007" y="3324422"/>
          <a:ext cx="3001367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4B7A2-699F-459F-8BDB-F132938D1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CLASSE FLEXIBLE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1BE10D-250F-4807-924F-BD3FC7BBF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613290"/>
          </a:xfrm>
        </p:spPr>
        <p:txBody>
          <a:bodyPr>
            <a:normAutofit/>
          </a:bodyPr>
          <a:lstStyle/>
          <a:p>
            <a:r>
              <a:rPr lang="fr-FR" sz="22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GROUPE DE REFLEXION – COLLECTIF ENSEIGNANTS </a:t>
            </a:r>
          </a:p>
          <a:p>
            <a:r>
              <a:rPr lang="fr-FR" sz="22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CIRCONSCRIPTION ROUBAIX-HEM - </a:t>
            </a:r>
            <a:r>
              <a:rPr lang="fr-FR" sz="2200" dirty="0"/>
              <a:t>IEN MADAME DESMAREST</a:t>
            </a:r>
          </a:p>
        </p:txBody>
      </p:sp>
    </p:spTree>
    <p:extLst>
      <p:ext uri="{BB962C8B-B14F-4D97-AF65-F5344CB8AC3E}">
        <p14:creationId xmlns:p14="http://schemas.microsoft.com/office/powerpoint/2010/main" val="14262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texte, tableau blanc&#10;&#10;Description générée avec un niveau de confiance très élevé">
            <a:extLst>
              <a:ext uri="{FF2B5EF4-FFF2-40B4-BE49-F238E27FC236}">
                <a16:creationId xmlns:a16="http://schemas.microsoft.com/office/drawing/2014/main" id="{EB2CA24E-5496-4672-A39B-9D6BAD63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31" y="147819"/>
            <a:ext cx="8720489" cy="5864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D30EF0-1275-4EC2-8BF6-37CA5062CEED}"/>
              </a:ext>
            </a:extLst>
          </p:cNvPr>
          <p:cNvSpPr txBox="1"/>
          <p:nvPr/>
        </p:nvSpPr>
        <p:spPr>
          <a:xfrm>
            <a:off x="163629" y="1078029"/>
            <a:ext cx="2579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QUOI? COMMENT? POURQUOI?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CLASSE FLEXIBLE EN CARTE MENTALE</a:t>
            </a:r>
          </a:p>
        </p:txBody>
      </p:sp>
    </p:spTree>
    <p:extLst>
      <p:ext uri="{BB962C8B-B14F-4D97-AF65-F5344CB8AC3E}">
        <p14:creationId xmlns:p14="http://schemas.microsoft.com/office/powerpoint/2010/main" val="28879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5743C3DC-F321-403E-A82F-4A3715C7F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632" y="196980"/>
            <a:ext cx="8356820" cy="5766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DDD962-9DCF-4DAA-8D03-E5B72487F10B}"/>
              </a:ext>
            </a:extLst>
          </p:cNvPr>
          <p:cNvSpPr txBox="1"/>
          <p:nvPr/>
        </p:nvSpPr>
        <p:spPr>
          <a:xfrm>
            <a:off x="163629" y="1078029"/>
            <a:ext cx="2579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 DE BUDGETISATION</a:t>
            </a:r>
          </a:p>
          <a:p>
            <a:endParaRPr lang="fr-FR" dirty="0"/>
          </a:p>
          <a:p>
            <a:r>
              <a:rPr lang="fr-FR" dirty="0"/>
              <a:t>CM1 CM2 de l’école St Exupéry </a:t>
            </a:r>
          </a:p>
        </p:txBody>
      </p:sp>
    </p:spTree>
    <p:extLst>
      <p:ext uri="{BB962C8B-B14F-4D97-AF65-F5344CB8AC3E}">
        <p14:creationId xmlns:p14="http://schemas.microsoft.com/office/powerpoint/2010/main" val="306707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411A24-2646-41B7-81BA-F8632228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100"/>
              <a:t>Quelques équipements flexibles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F23432-3DC3-4759-AB71-BD141DE7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329" y="481108"/>
            <a:ext cx="2523450" cy="24919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0901D3-51DF-4EBD-881D-FBBF8BE5C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699" y="3178865"/>
            <a:ext cx="2217796" cy="249190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5AE2DC9-3CB3-4CB7-A6CC-61E6251CD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7581" y="4058140"/>
            <a:ext cx="3693150" cy="18465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DAC2FB-66E1-47AE-A75E-5E564A3B1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392" y="3138486"/>
            <a:ext cx="2236486" cy="24919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Ã©sultat de recherche d'images pour &quot;classes flexibles&quot;">
            <a:extLst>
              <a:ext uri="{FF2B5EF4-FFF2-40B4-BE49-F238E27FC236}">
                <a16:creationId xmlns:a16="http://schemas.microsoft.com/office/drawing/2014/main" id="{D5CAE5F9-71FB-4CEE-914A-59655C08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44" y="485714"/>
            <a:ext cx="3771646" cy="21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84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Ã©sultat de recherche d'images pour &quot;classes flexibles&quot;">
            <a:extLst>
              <a:ext uri="{FF2B5EF4-FFF2-40B4-BE49-F238E27FC236}">
                <a16:creationId xmlns:a16="http://schemas.microsoft.com/office/drawing/2014/main" id="{0E27FDB4-641E-4EBA-A3DA-66652CB2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618" y="643467"/>
            <a:ext cx="9326763" cy="48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5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Ã©sultat de recherche d'images pour &quot;classes flexibles&quot;">
            <a:extLst>
              <a:ext uri="{FF2B5EF4-FFF2-40B4-BE49-F238E27FC236}">
                <a16:creationId xmlns:a16="http://schemas.microsoft.com/office/drawing/2014/main" id="{6195F9CC-B38D-4AED-BAF0-E807DD3B6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7" r="-3" b="3302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Ã©sultat de recherche d'images pour &quot;classes flexibles&quot;">
            <a:extLst>
              <a:ext uri="{FF2B5EF4-FFF2-40B4-BE49-F238E27FC236}">
                <a16:creationId xmlns:a16="http://schemas.microsoft.com/office/drawing/2014/main" id="{E0B8D785-C0E9-45B3-A29A-64061085B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r="1" b="21662"/>
          <a:stretch/>
        </p:blipFill>
        <p:spPr bwMode="auto"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Ã©sultat de recherche d'images pour &quot;classes flexibles&quot;">
            <a:extLst>
              <a:ext uri="{FF2B5EF4-FFF2-40B4-BE49-F238E27FC236}">
                <a16:creationId xmlns:a16="http://schemas.microsoft.com/office/drawing/2014/main" id="{0650AC94-ED45-4A17-8859-8DD8C64CC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 r="2" b="8559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Ã©sultat de recherche d'images pour &quot;classes flexibles&quot;">
            <a:extLst>
              <a:ext uri="{FF2B5EF4-FFF2-40B4-BE49-F238E27FC236}">
                <a16:creationId xmlns:a16="http://schemas.microsoft.com/office/drawing/2014/main" id="{BEDED5A9-67B3-41ED-AC37-EFE136BDD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 b="23828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ABE220-33A2-45C4-A3CA-9465029F6AAE}"/>
              </a:ext>
            </a:extLst>
          </p:cNvPr>
          <p:cNvSpPr/>
          <p:nvPr/>
        </p:nvSpPr>
        <p:spPr>
          <a:xfrm>
            <a:off x="1445777" y="1081506"/>
            <a:ext cx="88243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Repenser l’espace classe</a:t>
            </a:r>
          </a:p>
          <a:p>
            <a:pPr algn="ctr"/>
            <a:r>
              <a:rPr lang="fr-FR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apprendre mieux et de façon efficiente…</a:t>
            </a:r>
          </a:p>
          <a:p>
            <a:pPr algn="ctr"/>
            <a:r>
              <a:rPr lang="fr-FR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Voilà le défi !</a:t>
            </a:r>
          </a:p>
        </p:txBody>
      </p:sp>
    </p:spTree>
    <p:extLst>
      <p:ext uri="{BB962C8B-B14F-4D97-AF65-F5344CB8AC3E}">
        <p14:creationId xmlns:p14="http://schemas.microsoft.com/office/powerpoint/2010/main" val="58829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6CF0D-7EE3-419F-B363-305DECB2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8CBEC-C3A2-4356-A09C-4876F7FF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MONDE EN  MUTATION PERMANENTE : technologie, collaboration, ouverture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PROBLEMATIQUES SOCIETALES : sommeil, santé, attention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FORMES D’INTELLIGENCES MULTIPLES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ADAPTER LES PARCOURS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 UNE ECOLE INCLUSIVE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99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55076-DE8D-421F-B6AE-D2A10774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48" y="506995"/>
            <a:ext cx="9603275" cy="1049235"/>
          </a:xfrm>
        </p:spPr>
        <p:txBody>
          <a:bodyPr>
            <a:noAutofit/>
          </a:bodyPr>
          <a:lstStyle/>
          <a:p>
            <a:r>
              <a:rPr lang="fr-FR" dirty="0" err="1"/>
              <a:t>ENJEUx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Comment l’aménagement des espaces éducatifs peut contribuer à la réussite pédagogique des élèves et des enseignants ?</a:t>
            </a:r>
            <a:br>
              <a:rPr lang="fr-FR" sz="2000" dirty="0"/>
            </a:br>
            <a:endParaRPr lang="fr-FR" sz="2000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C28BBB4-6BEF-4D73-9839-4A3AC2E1C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048095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lèche : droite à entaille 3">
            <a:extLst>
              <a:ext uri="{FF2B5EF4-FFF2-40B4-BE49-F238E27FC236}">
                <a16:creationId xmlns:a16="http://schemas.microsoft.com/office/drawing/2014/main" id="{4796DE89-C175-481C-95CC-5A58A5697BC2}"/>
              </a:ext>
            </a:extLst>
          </p:cNvPr>
          <p:cNvSpPr/>
          <p:nvPr/>
        </p:nvSpPr>
        <p:spPr>
          <a:xfrm>
            <a:off x="5059680" y="4958080"/>
            <a:ext cx="2072640" cy="5994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05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9292E-B7B8-4F5F-8CC2-B29FA43C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CAUSE…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9FA7B9-F68D-4A9B-AED6-DEF220A6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espaces insuffisants ou exigus,</a:t>
            </a:r>
          </a:p>
          <a:p>
            <a:pPr lvl="0"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absence ou un manque d’espaces de travail en autonomie (élèves et/ou professeurs)</a:t>
            </a:r>
          </a:p>
          <a:p>
            <a:pPr lvl="0"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architecture et/ou un mobilier non-fonctionnel ou inadapté,</a:t>
            </a:r>
          </a:p>
          <a:p>
            <a:pPr lvl="0"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locaux vétustes, un bâti ancien,</a:t>
            </a:r>
          </a:p>
          <a:p>
            <a:pPr lvl="0"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locaux peu lumineux, une mauvaise isolation thermique et/ou phonique,</a:t>
            </a:r>
          </a:p>
          <a:p>
            <a:pPr lvl="0">
              <a:lnSpc>
                <a:spcPct val="107000"/>
              </a:lnSpc>
              <a:buClr>
                <a:srgbClr val="B71E42"/>
              </a:buClr>
            </a:pPr>
            <a:r>
              <a:rPr lang="fr-F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trop grand nombre d’élèves et/ou un manque de personnel encadrant.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6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ECF5D9-924A-4293-8F38-B420FC38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fr-FR" dirty="0"/>
              <a:t>Visées Pédagogiques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6B3628-0310-4E3C-8181-91D857EDD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683394"/>
            <a:ext cx="6130003" cy="5214485"/>
          </a:xfrm>
        </p:spPr>
        <p:txBody>
          <a:bodyPr anchor="ctr">
            <a:normAutofit/>
          </a:bodyPr>
          <a:lstStyle/>
          <a:p>
            <a:pPr marL="0" lvl="0" indent="0">
              <a:buClr>
                <a:srgbClr val="B71E42"/>
              </a:buClr>
              <a:buNone/>
            </a:pP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Repenser l’espace de sa classe revient à: </a:t>
            </a:r>
          </a:p>
          <a:p>
            <a:pPr lvl="0">
              <a:buClr>
                <a:srgbClr val="B71E42"/>
              </a:buClr>
            </a:pP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Redéfinir les finalités de la pédagogie que l’on souhaite mener.</a:t>
            </a:r>
          </a:p>
          <a:p>
            <a:pPr lvl="0">
              <a:buClr>
                <a:srgbClr val="B71E42"/>
              </a:buClr>
            </a:pP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Casser les codes du modèle frontal qui rassure le maître et soutient son autorité.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61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150622-2B01-4B11-9B96-CCEA4371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OBJECTIFS GENERAUX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D7A1C3-3282-47B6-B5DE-EE79266C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Répondre à la question des intelligences multiples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Appréhender les besoins de chacun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Adapter les parcours : école inclusive et gestion du handicap 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Responsabiliser les élèves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l’autonomie 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Susciter la créativité, la flexibilité, l’adaptabilité 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Augmenter la motivation et l’engagement des élèves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Agir sur son corps : améliorer la posture, activer le métabolisme par le déplacement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la concentration 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Agir sur le vivre ensemble : espace/matériel commun et collaboratif 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05273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F75207-28E7-4CCF-B9F8-97ECE925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800"/>
              </a:spcAft>
            </a:pPr>
            <a:r>
              <a:rPr lang="fr-F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ce projet s’intègre-t-il au projet </a:t>
            </a:r>
            <a:r>
              <a:rPr lang="fr-FR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d’écolE</a:t>
            </a:r>
            <a:r>
              <a:rPr lang="fr-F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fr-FR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000" dirty="0"/>
          </a:p>
        </p:txBody>
      </p:sp>
      <p:graphicFrame>
        <p:nvGraphicFramePr>
          <p:cNvPr id="29" name="Espace réservé du contenu 2">
            <a:extLst>
              <a:ext uri="{FF2B5EF4-FFF2-40B4-BE49-F238E27FC236}">
                <a16:creationId xmlns:a16="http://schemas.microsoft.com/office/drawing/2014/main" id="{200F3A04-315C-4836-80AD-FA818CD3B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647013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58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550E1FF-8D93-4DFB-AFE0-5D4AFD8C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"/>
            </a:pPr>
            <a:r>
              <a:rPr lang="fr-FR" sz="2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Déroulement et modalités de fonctionnement</a:t>
            </a:r>
            <a:br>
              <a:rPr lang="fr-FR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4AE922-4348-416D-A1F9-0AB31E656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fr-FR" sz="1900" b="1" cap="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Etat des lieux de sa classe </a:t>
            </a:r>
            <a:br>
              <a:rPr lang="fr-FR" sz="1900" cap="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assises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surfaces de travail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surfaces d’écritures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outils numériques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 rangements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fr-FR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décoration, mes ambiances</a:t>
            </a:r>
          </a:p>
          <a:p>
            <a:pPr>
              <a:lnSpc>
                <a:spcPct val="110000"/>
              </a:lnSpc>
            </a:pPr>
            <a:endParaRPr lang="fr-FR" sz="19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2023B4-411D-4263-A51E-5B8B67BC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47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31C5F-4131-40DE-8D23-A8A5B55D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 ANALYSER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E69E6-D1F6-4232-AD63-3AA746679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853754"/>
            <a:ext cx="9603275" cy="345061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Besoins  en fonction du contexte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Méthodologie : comment créer des zones au sein de sa classe?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Règles de fonctionnement : mutualiser les espaces ne s’improvisent pas!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Dématérialiser la classe : livres, manuels à repenser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"/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76843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299</Words>
  <Application>Microsoft Office PowerPoint</Application>
  <PresentationFormat>Grand écran</PresentationFormat>
  <Paragraphs>73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Wingdings</vt:lpstr>
      <vt:lpstr>Galerie</vt:lpstr>
      <vt:lpstr>CLASSE FLEXIBLE</vt:lpstr>
      <vt:lpstr>CONSTATS</vt:lpstr>
      <vt:lpstr>ENJEUx  Comment l’aménagement des espaces éducatifs peut contribuer à la réussite pédagogique des élèves et des enseignants ? </vt:lpstr>
      <vt:lpstr>EN CAUSE…</vt:lpstr>
      <vt:lpstr>Visées Pédagogiques</vt:lpstr>
      <vt:lpstr>OBJECTIFS GENERAUX</vt:lpstr>
      <vt:lpstr>Comment ce projet s’intègre-t-il au projet d’écolE? </vt:lpstr>
      <vt:lpstr>Déroulement et modalités de fonctionnement </vt:lpstr>
      <vt:lpstr>A  ANALYSER</vt:lpstr>
      <vt:lpstr>Présentation PowerPoint</vt:lpstr>
      <vt:lpstr>Présentation PowerPoint</vt:lpstr>
      <vt:lpstr>Quelques équipements flexibles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FLEXIBLE</dc:title>
  <dc:creator>DirectionJF</dc:creator>
  <cp:lastModifiedBy>DirectionJF</cp:lastModifiedBy>
  <cp:revision>5</cp:revision>
  <dcterms:created xsi:type="dcterms:W3CDTF">2019-06-25T19:09:51Z</dcterms:created>
  <dcterms:modified xsi:type="dcterms:W3CDTF">2019-09-17T05:46:58Z</dcterms:modified>
</cp:coreProperties>
</file>